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6" r:id="rId5"/>
    <p:sldId id="296" r:id="rId6"/>
    <p:sldId id="275" r:id="rId7"/>
    <p:sldId id="276" r:id="rId8"/>
    <p:sldId id="294" r:id="rId9"/>
    <p:sldId id="293" r:id="rId10"/>
    <p:sldId id="297" r:id="rId11"/>
    <p:sldId id="298" r:id="rId12"/>
    <p:sldId id="295" r:id="rId13"/>
    <p:sldId id="283" r:id="rId14"/>
    <p:sldId id="308" r:id="rId15"/>
    <p:sldId id="299" r:id="rId16"/>
    <p:sldId id="300" r:id="rId17"/>
    <p:sldId id="301" r:id="rId18"/>
    <p:sldId id="302" r:id="rId19"/>
    <p:sldId id="303" r:id="rId20"/>
    <p:sldId id="304" r:id="rId21"/>
    <p:sldId id="305" r:id="rId22"/>
    <p:sldId id="307" r:id="rId23"/>
    <p:sldId id="306" r:id="rId24"/>
    <p:sldId id="288" r:id="rId25"/>
    <p:sldId id="28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1/14/2024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537937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79989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1/14/2024</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a:effectLst/>
                <a:latin typeface="Times New Roman" panose="02020603050405020304" pitchFamily="18" charset="0"/>
                <a:ea typeface="Times New Roman" panose="02020603050405020304" pitchFamily="18" charset="0"/>
              </a:rPr>
              <a:t>THỰC TẬP ĐỒ ÁN CƠ SỞ NGÀNH </a:t>
            </a:r>
            <a:br>
              <a:rPr lang="vi-VN" sz="1800">
                <a:effectLst/>
                <a:latin typeface="Times New Roman" panose="02020603050405020304" pitchFamily="18" charset="0"/>
                <a:ea typeface="Times New Roman" panose="02020603050405020304" pitchFamily="18" charset="0"/>
              </a:rPr>
            </a:br>
            <a:r>
              <a:rPr lang="en-US" sz="1800" b="1">
                <a:effectLst/>
                <a:latin typeface="Times New Roman" panose="02020603050405020304" pitchFamily="18" charset="0"/>
                <a:ea typeface="Times New Roman" panose="02020603050405020304" pitchFamily="18" charset="0"/>
              </a:rPr>
              <a:t>HỌC KỲ 1, NĂM HỌC 2023-2024</a:t>
            </a:r>
            <a:endParaRPr lang="vi-VN" sz="1800">
              <a:effectLst/>
              <a:latin typeface="Times New Roman" panose="02020603050405020304" pitchFamily="18" charset="0"/>
              <a:ea typeface="Times New Roman" panose="02020603050405020304" pitchFamily="18"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524000" y="2851875"/>
            <a:ext cx="9144000" cy="760087"/>
          </a:xfrm>
        </p:spPr>
        <p:txBody>
          <a:bodyPr>
            <a:normAutofit/>
          </a:bodyPr>
          <a:lstStyle/>
          <a:p>
            <a:r>
              <a:rPr lang="en-US" sz="3500" b="1" dirty="0">
                <a:effectLst/>
                <a:latin typeface="Times New Roman" panose="02020603050405020304" pitchFamily="18" charset="0"/>
                <a:ea typeface="Times New Roman" panose="02020603050405020304" pitchFamily="18" charset="0"/>
              </a:rPr>
              <a:t>XÂY DỰNG WEBSITE BÁN GIÀY</a:t>
            </a:r>
            <a:endParaRPr lang="vi-VN" sz="3500" dirty="0">
              <a:effectLst/>
              <a:latin typeface="Times New Roman" panose="02020603050405020304" pitchFamily="18" charset="0"/>
              <a:ea typeface="Times New Roman" panose="02020603050405020304" pitchFamily="18" charset="0"/>
            </a:endParaRPr>
          </a:p>
          <a:p>
            <a:endParaRPr lang="vi-VN" sz="3500" dirty="0"/>
          </a:p>
        </p:txBody>
      </p:sp>
      <p:sp>
        <p:nvSpPr>
          <p:cNvPr id="4" name="Hộp Văn bản 3">
            <a:extLst>
              <a:ext uri="{FF2B5EF4-FFF2-40B4-BE49-F238E27FC236}">
                <a16:creationId xmlns:a16="http://schemas.microsoft.com/office/drawing/2014/main" id="{3C2E5F76-8B9C-265C-672D-DF7285E0858E}"/>
              </a:ext>
            </a:extLst>
          </p:cNvPr>
          <p:cNvSpPr txBox="1"/>
          <p:nvPr/>
        </p:nvSpPr>
        <p:spPr>
          <a:xfrm>
            <a:off x="2059902" y="3965866"/>
            <a:ext cx="2595094" cy="923330"/>
          </a:xfrm>
          <a:prstGeom prst="rect">
            <a:avLst/>
          </a:prstGeom>
          <a:noFill/>
        </p:spPr>
        <p:txBody>
          <a:bodyPr wrap="square" rtlCol="0">
            <a:spAutoFit/>
          </a:bodyPr>
          <a:lstStyle/>
          <a:p>
            <a:r>
              <a:rPr lang="en-US" sz="1800" i="1" dirty="0" err="1">
                <a:effectLst/>
                <a:latin typeface="Times New Roman" panose="02020603050405020304" pitchFamily="18" charset="0"/>
                <a:ea typeface="Times New Roman" panose="02020603050405020304" pitchFamily="18" charset="0"/>
              </a:rPr>
              <a:t>Giáo</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hướng</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dẫn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ThS</a:t>
            </a:r>
            <a:r>
              <a:rPr lang="en-US" sz="1800" dirty="0">
                <a:effectLst/>
                <a:latin typeface="Times New Roman" panose="02020603050405020304" pitchFamily="18" charset="0"/>
                <a:ea typeface="Times New Roman" panose="02020603050405020304" pitchFamily="18" charset="0"/>
              </a:rPr>
              <a:t> Võ Thành C</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5" name="Hộp Văn bản 4">
            <a:extLst>
              <a:ext uri="{FF2B5EF4-FFF2-40B4-BE49-F238E27FC236}">
                <a16:creationId xmlns:a16="http://schemas.microsoft.com/office/drawing/2014/main" id="{0B6EF8CB-57AF-DF7B-34A3-90826659CB90}"/>
              </a:ext>
            </a:extLst>
          </p:cNvPr>
          <p:cNvSpPr txBox="1"/>
          <p:nvPr/>
        </p:nvSpPr>
        <p:spPr>
          <a:xfrm>
            <a:off x="7893951" y="3787479"/>
            <a:ext cx="2403222" cy="1477328"/>
          </a:xfrm>
          <a:prstGeom prst="rect">
            <a:avLst/>
          </a:prstGeom>
          <a:noFill/>
        </p:spPr>
        <p:txBody>
          <a:bodyPr wrap="none" rtlCol="0">
            <a:spAutoFit/>
          </a:bodyPr>
          <a:lstStyle/>
          <a:p>
            <a:r>
              <a:rPr lang="en-US" sz="1800" i="1" dirty="0">
                <a:effectLst/>
                <a:latin typeface="Times New Roman" panose="02020603050405020304" pitchFamily="18" charset="0"/>
                <a:ea typeface="Times New Roman" panose="02020603050405020304" pitchFamily="18" charset="0"/>
              </a:rPr>
              <a:t>Sinh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thực</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hiện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Hồ</a:t>
            </a:r>
            <a:r>
              <a:rPr lang="en-US" sz="1800" dirty="0">
                <a:effectLst/>
                <a:latin typeface="Times New Roman" panose="02020603050405020304" pitchFamily="18" charset="0"/>
                <a:ea typeface="Times New Roman" panose="02020603050405020304" pitchFamily="18" charset="0"/>
              </a:rPr>
              <a:t> Hoàng Phúc</a:t>
            </a:r>
            <a:endParaRPr lang="vi-V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MSSV: 110121242</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DA21TTA</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6" name="Hộp Văn bản 5">
            <a:extLst>
              <a:ext uri="{FF2B5EF4-FFF2-40B4-BE49-F238E27FC236}">
                <a16:creationId xmlns:a16="http://schemas.microsoft.com/office/drawing/2014/main" id="{54CE5BFB-CC36-DD10-06A0-9DB3689EE244}"/>
              </a:ext>
            </a:extLst>
          </p:cNvPr>
          <p:cNvSpPr txBox="1"/>
          <p:nvPr/>
        </p:nvSpPr>
        <p:spPr>
          <a:xfrm>
            <a:off x="4654996" y="5754469"/>
            <a:ext cx="2882007" cy="646331"/>
          </a:xfrm>
          <a:prstGeom prst="rect">
            <a:avLst/>
          </a:prstGeom>
          <a:noFill/>
        </p:spPr>
        <p:txBody>
          <a:bodyPr wrap="none" rtlCol="0">
            <a:spAutoFit/>
          </a:bodyPr>
          <a:lstStyle/>
          <a:p>
            <a:r>
              <a:rPr lang="en-US" sz="1800" b="1" i="1" err="1">
                <a:effectLst/>
                <a:latin typeface="Times New Roman" panose="02020603050405020304" pitchFamily="18" charset="0"/>
                <a:ea typeface="Times New Roman" panose="02020603050405020304" pitchFamily="18" charset="0"/>
              </a:rPr>
              <a:t>Trà</a:t>
            </a:r>
            <a:r>
              <a:rPr lang="en-US" sz="1800" b="1" i="1">
                <a:effectLst/>
                <a:latin typeface="Times New Roman" panose="02020603050405020304" pitchFamily="18" charset="0"/>
                <a:ea typeface="Times New Roman" panose="02020603050405020304" pitchFamily="18" charset="0"/>
              </a:rPr>
              <a:t> Vinh, tháng 1 năm 2024</a:t>
            </a:r>
            <a:endParaRPr lang="vi-VN" sz="1800">
              <a:effectLst/>
              <a:latin typeface="Times New Roman" panose="02020603050405020304" pitchFamily="18" charset="0"/>
              <a:ea typeface="Times New Roman" panose="02020603050405020304" pitchFamily="18" charset="0"/>
            </a:endParaRPr>
          </a:p>
          <a:p>
            <a:endParaRPr lang="vi-VN"/>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t>1</a:t>
            </a:fld>
            <a:endParaRPr lang="vi-VN"/>
          </a:p>
        </p:txBody>
      </p:sp>
    </p:spTree>
    <p:extLst>
      <p:ext uri="{BB962C8B-B14F-4D97-AF65-F5344CB8AC3E}">
        <p14:creationId xmlns:p14="http://schemas.microsoft.com/office/powerpoint/2010/main" val="1697867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QUÁ TRÌNH THỰC HIỆN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sz="1500" dirty="0">
                <a:latin typeface="Posterama Text Black (Headings)"/>
                <a:ea typeface="Roboto" panose="02000000000000000000" pitchFamily="2" charset="0"/>
              </a:rPr>
              <a:t>LÊN KẾ HOẠCH</a:t>
            </a:r>
            <a:endParaRPr lang="zh-CN" altLang="en-US" sz="1500" dirty="0">
              <a:latin typeface="Posterama Text Black (Headings)"/>
            </a:endParaRPr>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a:xfrm>
            <a:off x="1050006" y="5007731"/>
            <a:ext cx="1554308" cy="971728"/>
          </a:xfrm>
        </p:spPr>
        <p:txBody>
          <a:bodyPr/>
          <a:lstStyle/>
          <a:p>
            <a:r>
              <a:rPr lang="en-US" altLang="zh-CN" dirty="0" err="1">
                <a:latin typeface="Roboto" panose="02000000000000000000" pitchFamily="2" charset="0"/>
                <a:ea typeface="Roboto" panose="02000000000000000000" pitchFamily="2" charset="0"/>
              </a:rPr>
              <a:t>Sắp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xếp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thời</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vẽ</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mô</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hình</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hệ</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thống</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cơ</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sở</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dữ</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liệu</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a:xfrm>
            <a:off x="2888314" y="4416565"/>
            <a:ext cx="2260188" cy="506399"/>
          </a:xfrm>
        </p:spPr>
        <p:txBody>
          <a:bodyPr/>
          <a:lstStyle/>
          <a:p>
            <a:r>
              <a:rPr lang="en-US" altLang="zh-CN" sz="1500" dirty="0">
                <a:latin typeface="Posterama Text Black (Headings)"/>
                <a:ea typeface="Roboto" panose="02000000000000000000" pitchFamily="2" charset="0"/>
              </a:rPr>
              <a:t>TÌM HIỂU VÀ HỌC HỎI</a:t>
            </a:r>
            <a:endParaRPr lang="zh-CN" altLang="en-US" sz="1500" dirty="0">
              <a:latin typeface="Posterama Text Black (Headings)"/>
            </a:endParaRPr>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a:xfrm>
            <a:off x="2927407" y="5018950"/>
            <a:ext cx="1802971" cy="811178"/>
          </a:xfrm>
        </p:spPr>
        <p:txBody>
          <a:bodyPr/>
          <a:lstStyle/>
          <a:p>
            <a:r>
              <a:rPr lang="en-US" altLang="zh-CN" dirty="0" err="1">
                <a:latin typeface="Roboto" panose="02000000000000000000" pitchFamily="2" charset="0"/>
                <a:ea typeface="Roboto" panose="02000000000000000000" pitchFamily="2" charset="0"/>
              </a:rPr>
              <a:t>Học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Reactjs</a:t>
            </a:r>
            <a:r>
              <a:rPr lang="en-US" altLang="zh-CN" dirty="0">
                <a:latin typeface="Roboto" panose="02000000000000000000" pitchFamily="2" charset="0"/>
                <a:ea typeface="Roboto" panose="02000000000000000000" pitchFamily="2" charset="0"/>
              </a:rPr>
              <a:t>, Nodejs, MySQL, API, </a:t>
            </a:r>
            <a:r>
              <a:rPr lang="en-US" altLang="zh-CN" dirty="0" err="1">
                <a:latin typeface="Roboto" panose="02000000000000000000" pitchFamily="2" charset="0"/>
                <a:ea typeface="Roboto" panose="02000000000000000000" pitchFamily="2" charset="0"/>
              </a:rPr>
              <a:t>tìm</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hiểu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sz="1500" dirty="0">
                <a:latin typeface="Posterama Text Black (Headings)"/>
                <a:ea typeface="Roboto" panose="02000000000000000000" pitchFamily="2" charset="0"/>
              </a:rPr>
              <a:t>TRIỂN KHAI</a:t>
            </a:r>
            <a:endParaRPr lang="zh-CN" altLang="en-US" sz="1500" dirty="0">
              <a:latin typeface="Posterama Text Black (Headings)"/>
            </a:endParaRPr>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48502" y="5007731"/>
            <a:ext cx="1786718" cy="1124128"/>
          </a:xfrm>
        </p:spPr>
        <p:txBody>
          <a:bodyPr/>
          <a:lstStyle/>
          <a:p>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xây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dựng</a:t>
            </a:r>
            <a:r>
              <a:rPr lang="en-US" altLang="zh-CN" dirty="0">
                <a:latin typeface="Roboto" panose="02000000000000000000" pitchFamily="2" charset="0"/>
                <a:ea typeface="Roboto" panose="02000000000000000000" pitchFamily="2" charset="0"/>
              </a:rPr>
              <a:t> server </a:t>
            </a:r>
            <a:r>
              <a:rPr lang="en-US" altLang="zh-CN" dirty="0" err="1">
                <a:latin typeface="Roboto" panose="02000000000000000000" pitchFamily="2" charset="0"/>
                <a:ea typeface="Roboto" panose="02000000000000000000" pitchFamily="2" charset="0"/>
              </a:rPr>
              <a:t>bằng</a:t>
            </a:r>
            <a:r>
              <a:rPr lang="en-US" altLang="zh-CN" dirty="0">
                <a:latin typeface="Roboto" panose="02000000000000000000" pitchFamily="2" charset="0"/>
                <a:ea typeface="Roboto" panose="02000000000000000000" pitchFamily="2" charset="0"/>
              </a:rPr>
              <a:t> Nodejs, </a:t>
            </a:r>
            <a:r>
              <a:rPr lang="en-US" altLang="zh-CN" dirty="0" err="1">
                <a:latin typeface="Roboto" panose="02000000000000000000" pitchFamily="2" charset="0"/>
                <a:ea typeface="Roboto" panose="02000000000000000000" pitchFamily="2" charset="0"/>
              </a:rPr>
              <a:t>viết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các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câu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vấn</a:t>
            </a:r>
            <a:r>
              <a:rPr lang="en-US" altLang="zh-CN" dirty="0">
                <a:latin typeface="Roboto" panose="02000000000000000000" pitchFamily="2" charset="0"/>
                <a:ea typeface="Roboto" panose="02000000000000000000" pitchFamily="2" charset="0"/>
              </a:rPr>
              <a:t>.</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a:xfrm>
            <a:off x="7259482" y="4416565"/>
            <a:ext cx="2044204" cy="506399"/>
          </a:xfrm>
        </p:spPr>
        <p:txBody>
          <a:bodyPr/>
          <a:lstStyle/>
          <a:p>
            <a:r>
              <a:rPr lang="en-US" altLang="zh-CN" sz="1500" dirty="0">
                <a:latin typeface="Posterama Text Black (Headings)"/>
                <a:ea typeface="Roboto" panose="02000000000000000000" pitchFamily="2" charset="0"/>
              </a:rPr>
              <a:t>KIỂM THỬ DỰ ÁN</a:t>
            </a:r>
            <a:endParaRPr lang="zh-CN" altLang="en-US" sz="1500" dirty="0">
              <a:latin typeface="Posterama Text Black (Headings)"/>
            </a:endParaRPr>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err="1">
                <a:latin typeface="Roboto" panose="02000000000000000000" pitchFamily="2" charset="0"/>
                <a:ea typeface="Roboto" panose="02000000000000000000" pitchFamily="2" charset="0"/>
              </a:rPr>
              <a:t>Tiến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lỗi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tục</a:t>
            </a:r>
            <a:r>
              <a:rPr lang="en-US" dirty="0">
                <a:latin typeface="Roboto" panose="02000000000000000000" pitchFamily="2" charset="0"/>
                <a:ea typeface="Roboto" panose="02000000000000000000" pitchFamily="2" charset="0"/>
              </a:rPr>
              <a:t>.</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sz="1500" dirty="0">
                <a:latin typeface="Posterama Text Black (Headings)"/>
                <a:ea typeface="Roboto" panose="02000000000000000000" pitchFamily="2" charset="0"/>
              </a:rPr>
              <a:t>HOÀN TẤT</a:t>
            </a:r>
            <a:endParaRPr lang="zh-CN" altLang="en-US" sz="1500" dirty="0">
              <a:latin typeface="Posterama Text Black (Headings)"/>
            </a:endParaRPr>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err="1">
                <a:latin typeface="Roboto" panose="02000000000000000000" pitchFamily="2" charset="0"/>
                <a:ea typeface="Roboto" panose="02000000000000000000" pitchFamily="2" charset="0"/>
              </a:rPr>
              <a:t>Trau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truốt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lại</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và</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hoàn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tất</a:t>
            </a:r>
            <a:endParaRPr lang="zh-CN" altLang="en-US" dirty="0">
              <a:latin typeface="Roboto" panose="02000000000000000000" pitchFamily="2" charset="0"/>
            </a:endParaRPr>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pic>
        <p:nvPicPr>
          <p:cNvPr id="7" name="Picture Placeholder 15" descr="People in an office discussing work over a laptop&#10;">
            <a:extLst>
              <a:ext uri="{FF2B5EF4-FFF2-40B4-BE49-F238E27FC236}">
                <a16:creationId xmlns:a16="http://schemas.microsoft.com/office/drawing/2014/main" id="{E5790D5A-56D0-45C9-5F9D-1549DBD2D4EF}"/>
              </a:ext>
            </a:extLst>
          </p:cNvPr>
          <p:cNvPicPr>
            <a:picLocks noGrp="1" noChangeAspect="1"/>
          </p:cNvPicPr>
          <p:nvPr>
            <p:ph type="pic" sz="quarter" idx="59"/>
          </p:nvPr>
        </p:nvPicPr>
        <p:blipFill rotWithShape="1">
          <a:blip r:embed="rId7" cstate="print">
            <a:extLst>
              <a:ext uri="{28A0092B-C50C-407E-A947-70E740481C1C}">
                <a14:useLocalDpi xmlns:a14="http://schemas.microsoft.com/office/drawing/2010/main"/>
              </a:ext>
            </a:extLst>
          </a:blip>
          <a:srcRect l="11352" r="11352"/>
          <a:stretch/>
        </p:blipFill>
        <p:spPr>
          <a:xfrm>
            <a:off x="5235575" y="2073275"/>
            <a:ext cx="1620838" cy="1841500"/>
          </a:xfrm>
        </p:spPr>
      </p:pic>
      <p:sp>
        <p:nvSpPr>
          <p:cNvPr id="13" name="Footer Placeholder 3">
            <a:extLst>
              <a:ext uri="{FF2B5EF4-FFF2-40B4-BE49-F238E27FC236}">
                <a16:creationId xmlns:a16="http://schemas.microsoft.com/office/drawing/2014/main" id="{1526B628-F228-3642-7479-7AD07C620A7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714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1E06-C120-6AD7-7BCA-AA8F7E6F4445}"/>
              </a:ext>
            </a:extLst>
          </p:cNvPr>
          <p:cNvSpPr>
            <a:spLocks noGrp="1"/>
          </p:cNvSpPr>
          <p:nvPr>
            <p:ph type="title"/>
          </p:nvPr>
        </p:nvSpPr>
        <p:spPr>
          <a:xfrm>
            <a:off x="512883" y="2329975"/>
            <a:ext cx="5117162" cy="1740002"/>
          </a:xfrm>
        </p:spPr>
        <p:txBody>
          <a:bodyPr/>
          <a:lstStyle/>
          <a:p>
            <a:r>
              <a:rPr lang="en-US" dirty="0"/>
              <a:t>MỘT SỐ HÌNH ẢNH VỀ WEBSITE BÁN GIÀY</a:t>
            </a:r>
          </a:p>
        </p:txBody>
      </p:sp>
      <p:pic>
        <p:nvPicPr>
          <p:cNvPr id="8" name="Picture Placeholder 7">
            <a:extLst>
              <a:ext uri="{FF2B5EF4-FFF2-40B4-BE49-F238E27FC236}">
                <a16:creationId xmlns:a16="http://schemas.microsoft.com/office/drawing/2014/main" id="{5B11A39F-92FD-945E-DF51-A9F21A36A773}"/>
              </a:ext>
            </a:extLst>
          </p:cNvPr>
          <p:cNvPicPr>
            <a:picLocks noGrp="1" noChangeAspect="1"/>
          </p:cNvPicPr>
          <p:nvPr>
            <p:ph type="pic" sz="quarter" idx="51"/>
          </p:nvPr>
        </p:nvPicPr>
        <p:blipFill>
          <a:blip r:embed="rId2"/>
          <a:srcRect l="2998" r="2998"/>
          <a:stretch>
            <a:fillRect/>
          </a:stretch>
        </p:blipFill>
        <p:spPr/>
      </p:pic>
      <p:sp>
        <p:nvSpPr>
          <p:cNvPr id="6" name="Slide Number Placeholder 5">
            <a:extLst>
              <a:ext uri="{FF2B5EF4-FFF2-40B4-BE49-F238E27FC236}">
                <a16:creationId xmlns:a16="http://schemas.microsoft.com/office/drawing/2014/main" id="{C6455899-E36F-B93D-DCE6-9C4770491F4A}"/>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dirty="0"/>
          </a:p>
        </p:txBody>
      </p:sp>
      <p:sp>
        <p:nvSpPr>
          <p:cNvPr id="9" name="Footer Placeholder 3">
            <a:extLst>
              <a:ext uri="{FF2B5EF4-FFF2-40B4-BE49-F238E27FC236}">
                <a16:creationId xmlns:a16="http://schemas.microsoft.com/office/drawing/2014/main" id="{74676B72-A7DF-DAE0-EEAC-25424A95D5A3}"/>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126328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B58E8DF2-F1C8-5C64-66B6-84BC96BEB647}"/>
              </a:ext>
            </a:extLst>
          </p:cNvPr>
          <p:cNvPicPr>
            <a:picLocks noChangeAspect="1"/>
          </p:cNvPicPr>
          <p:nvPr/>
        </p:nvPicPr>
        <p:blipFill>
          <a:blip r:embed="rId2"/>
          <a:stretch>
            <a:fillRect/>
          </a:stretch>
        </p:blipFill>
        <p:spPr>
          <a:xfrm>
            <a:off x="0" y="134471"/>
            <a:ext cx="12192000" cy="5944166"/>
          </a:xfrm>
          <a:prstGeom prst="rect">
            <a:avLst/>
          </a:prstGeom>
        </p:spPr>
      </p:pic>
    </p:spTree>
    <p:extLst>
      <p:ext uri="{BB962C8B-B14F-4D97-AF65-F5344CB8AC3E}">
        <p14:creationId xmlns:p14="http://schemas.microsoft.com/office/powerpoint/2010/main" val="181768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7EBB2437-4930-9CFC-D25E-DF9096E22876}"/>
              </a:ext>
            </a:extLst>
          </p:cNvPr>
          <p:cNvPicPr>
            <a:picLocks noChangeAspect="1"/>
          </p:cNvPicPr>
          <p:nvPr/>
        </p:nvPicPr>
        <p:blipFill>
          <a:blip r:embed="rId2"/>
          <a:stretch>
            <a:fillRect/>
          </a:stretch>
        </p:blipFill>
        <p:spPr>
          <a:xfrm>
            <a:off x="0" y="147688"/>
            <a:ext cx="12192000" cy="5953023"/>
          </a:xfrm>
          <a:prstGeom prst="rect">
            <a:avLst/>
          </a:prstGeom>
        </p:spPr>
      </p:pic>
    </p:spTree>
    <p:extLst>
      <p:ext uri="{BB962C8B-B14F-4D97-AF65-F5344CB8AC3E}">
        <p14:creationId xmlns:p14="http://schemas.microsoft.com/office/powerpoint/2010/main" val="213313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7015F3B9-575F-DADB-F693-57ADDC84DE84}"/>
              </a:ext>
            </a:extLst>
          </p:cNvPr>
          <p:cNvPicPr>
            <a:picLocks noChangeAspect="1"/>
          </p:cNvPicPr>
          <p:nvPr/>
        </p:nvPicPr>
        <p:blipFill>
          <a:blip r:embed="rId2"/>
          <a:stretch>
            <a:fillRect/>
          </a:stretch>
        </p:blipFill>
        <p:spPr>
          <a:xfrm>
            <a:off x="0" y="0"/>
            <a:ext cx="12192000" cy="5972388"/>
          </a:xfrm>
          <a:prstGeom prst="rect">
            <a:avLst/>
          </a:prstGeom>
        </p:spPr>
      </p:pic>
    </p:spTree>
    <p:extLst>
      <p:ext uri="{BB962C8B-B14F-4D97-AF65-F5344CB8AC3E}">
        <p14:creationId xmlns:p14="http://schemas.microsoft.com/office/powerpoint/2010/main" val="2413275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8A27A2B8-622A-42FC-C54E-7E29BF18D984}"/>
              </a:ext>
            </a:extLst>
          </p:cNvPr>
          <p:cNvPicPr>
            <a:picLocks noChangeAspect="1"/>
          </p:cNvPicPr>
          <p:nvPr/>
        </p:nvPicPr>
        <p:blipFill>
          <a:blip r:embed="rId2"/>
          <a:stretch>
            <a:fillRect/>
          </a:stretch>
        </p:blipFill>
        <p:spPr>
          <a:xfrm>
            <a:off x="68555" y="71718"/>
            <a:ext cx="12054889" cy="5833626"/>
          </a:xfrm>
          <a:prstGeom prst="rect">
            <a:avLst/>
          </a:prstGeom>
        </p:spPr>
      </p:pic>
    </p:spTree>
    <p:extLst>
      <p:ext uri="{BB962C8B-B14F-4D97-AF65-F5344CB8AC3E}">
        <p14:creationId xmlns:p14="http://schemas.microsoft.com/office/powerpoint/2010/main" val="239039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7" name="Picture 6">
            <a:extLst>
              <a:ext uri="{FF2B5EF4-FFF2-40B4-BE49-F238E27FC236}">
                <a16:creationId xmlns:a16="http://schemas.microsoft.com/office/drawing/2014/main" id="{AF32C4F2-81CA-504D-DBEF-15C74C8205B8}"/>
              </a:ext>
            </a:extLst>
          </p:cNvPr>
          <p:cNvPicPr>
            <a:picLocks noChangeAspect="1"/>
          </p:cNvPicPr>
          <p:nvPr/>
        </p:nvPicPr>
        <p:blipFill>
          <a:blip r:embed="rId2"/>
          <a:stretch>
            <a:fillRect/>
          </a:stretch>
        </p:blipFill>
        <p:spPr>
          <a:xfrm>
            <a:off x="76096" y="0"/>
            <a:ext cx="12039807" cy="5862918"/>
          </a:xfrm>
          <a:prstGeom prst="rect">
            <a:avLst/>
          </a:prstGeom>
        </p:spPr>
      </p:pic>
    </p:spTree>
    <p:extLst>
      <p:ext uri="{BB962C8B-B14F-4D97-AF65-F5344CB8AC3E}">
        <p14:creationId xmlns:p14="http://schemas.microsoft.com/office/powerpoint/2010/main" val="3055919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FD777E86-41C3-E149-B71E-0D4B021F1393}"/>
              </a:ext>
            </a:extLst>
          </p:cNvPr>
          <p:cNvPicPr>
            <a:picLocks noChangeAspect="1"/>
          </p:cNvPicPr>
          <p:nvPr/>
        </p:nvPicPr>
        <p:blipFill>
          <a:blip r:embed="rId2"/>
          <a:stretch>
            <a:fillRect/>
          </a:stretch>
        </p:blipFill>
        <p:spPr>
          <a:xfrm>
            <a:off x="123947" y="107576"/>
            <a:ext cx="11944106" cy="5844988"/>
          </a:xfrm>
          <a:prstGeom prst="rect">
            <a:avLst/>
          </a:prstGeom>
        </p:spPr>
      </p:pic>
    </p:spTree>
    <p:extLst>
      <p:ext uri="{BB962C8B-B14F-4D97-AF65-F5344CB8AC3E}">
        <p14:creationId xmlns:p14="http://schemas.microsoft.com/office/powerpoint/2010/main" val="419224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65449247-C9B2-E55E-7CEF-48C35845B3B1}"/>
              </a:ext>
            </a:extLst>
          </p:cNvPr>
          <p:cNvPicPr>
            <a:picLocks noChangeAspect="1"/>
          </p:cNvPicPr>
          <p:nvPr/>
        </p:nvPicPr>
        <p:blipFill>
          <a:blip r:embed="rId2"/>
          <a:stretch>
            <a:fillRect/>
          </a:stretch>
        </p:blipFill>
        <p:spPr>
          <a:xfrm>
            <a:off x="0" y="0"/>
            <a:ext cx="12192000" cy="5940853"/>
          </a:xfrm>
          <a:prstGeom prst="rect">
            <a:avLst/>
          </a:prstGeom>
        </p:spPr>
      </p:pic>
    </p:spTree>
    <p:extLst>
      <p:ext uri="{BB962C8B-B14F-4D97-AF65-F5344CB8AC3E}">
        <p14:creationId xmlns:p14="http://schemas.microsoft.com/office/powerpoint/2010/main" val="420689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2C047E-42F3-CBB8-99EE-90618BC5CCB2}"/>
              </a:ext>
            </a:extLst>
          </p:cNvPr>
          <p:cNvSpPr>
            <a:spLocks noGrp="1"/>
          </p:cNvSpPr>
          <p:nvPr>
            <p:ph type="body" sz="quarter" idx="27"/>
          </p:nvPr>
        </p:nvSpPr>
        <p:spPr/>
        <p:txBody>
          <a:bodyPr/>
          <a:lstStyle/>
          <a:p>
            <a:r>
              <a:rPr lang="en-US" dirty="0">
                <a:latin typeface="Posterama Text Black (Headings)"/>
              </a:rPr>
              <a:t>THÁCH THỨC</a:t>
            </a:r>
          </a:p>
        </p:txBody>
      </p:sp>
      <p:sp>
        <p:nvSpPr>
          <p:cNvPr id="3" name="Text Placeholder 2">
            <a:extLst>
              <a:ext uri="{FF2B5EF4-FFF2-40B4-BE49-F238E27FC236}">
                <a16:creationId xmlns:a16="http://schemas.microsoft.com/office/drawing/2014/main" id="{F18253B5-EFA7-4ADF-605B-A7E13B272D18}"/>
              </a:ext>
            </a:extLst>
          </p:cNvPr>
          <p:cNvSpPr>
            <a:spLocks noGrp="1"/>
          </p:cNvSpPr>
          <p:nvPr>
            <p:ph type="body" sz="quarter" idx="28"/>
          </p:nvPr>
        </p:nvSpPr>
        <p:spPr>
          <a:xfrm>
            <a:off x="4550705" y="4246516"/>
            <a:ext cx="2800354" cy="1727103"/>
          </a:xfrm>
        </p:spPr>
        <p:txBody>
          <a:bodyPr/>
          <a:lstStyle/>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API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hình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Lấy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 </a:t>
            </a: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thân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thiện</a:t>
            </a:r>
            <a:endParaRPr lang="en-US" dirty="0">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F4C6A9F7-DEA9-ED67-A2F7-CD233451CE5D}"/>
              </a:ext>
            </a:extLst>
          </p:cNvPr>
          <p:cNvSpPr>
            <a:spLocks noGrp="1"/>
          </p:cNvSpPr>
          <p:nvPr>
            <p:ph type="title"/>
          </p:nvPr>
        </p:nvSpPr>
        <p:spPr/>
        <p:txBody>
          <a:bodyPr/>
          <a:lstStyle/>
          <a:p>
            <a:r>
              <a:rPr lang="en-US" dirty="0"/>
              <a:t>THÁCH THỨC VÀ GIẢI PHÁP TRONG QUÁ TRÌNH LÀM</a:t>
            </a:r>
          </a:p>
        </p:txBody>
      </p:sp>
      <p:sp>
        <p:nvSpPr>
          <p:cNvPr id="6" name="Text Placeholder 5">
            <a:extLst>
              <a:ext uri="{FF2B5EF4-FFF2-40B4-BE49-F238E27FC236}">
                <a16:creationId xmlns:a16="http://schemas.microsoft.com/office/drawing/2014/main" id="{1A160EDC-AF6B-D163-9E5D-DFA8D3832DCC}"/>
              </a:ext>
            </a:extLst>
          </p:cNvPr>
          <p:cNvSpPr>
            <a:spLocks noGrp="1"/>
          </p:cNvSpPr>
          <p:nvPr>
            <p:ph type="body" sz="quarter" idx="52"/>
          </p:nvPr>
        </p:nvSpPr>
        <p:spPr/>
        <p:txBody>
          <a:bodyPr/>
          <a:lstStyle/>
          <a:p>
            <a:r>
              <a:rPr lang="en-US" dirty="0">
                <a:latin typeface="Posterama Text Black (Headings)"/>
              </a:rPr>
              <a:t>GIẢI PHÁP</a:t>
            </a:r>
          </a:p>
        </p:txBody>
      </p:sp>
      <p:sp>
        <p:nvSpPr>
          <p:cNvPr id="7" name="Text Placeholder 6">
            <a:extLst>
              <a:ext uri="{FF2B5EF4-FFF2-40B4-BE49-F238E27FC236}">
                <a16:creationId xmlns:a16="http://schemas.microsoft.com/office/drawing/2014/main" id="{E2E14F3A-4A79-40F8-F418-85ACEC8617EF}"/>
              </a:ext>
            </a:extLst>
          </p:cNvPr>
          <p:cNvSpPr>
            <a:spLocks noGrp="1"/>
          </p:cNvSpPr>
          <p:nvPr>
            <p:ph type="body" sz="quarter" idx="53"/>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bằng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multer</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pháp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sự</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component </a:t>
            </a:r>
            <a:r>
              <a:rPr lang="en-US" dirty="0" err="1">
                <a:latin typeface="Roboto" panose="02000000000000000000" pitchFamily="2" charset="0"/>
                <a:ea typeface="Roboto" panose="02000000000000000000" pitchFamily="2" charset="0"/>
              </a:rPr>
              <a:t>Reactjs</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
        <p:nvSpPr>
          <p:cNvPr id="8" name="Slide Number Placeholder 7">
            <a:extLst>
              <a:ext uri="{FF2B5EF4-FFF2-40B4-BE49-F238E27FC236}">
                <a16:creationId xmlns:a16="http://schemas.microsoft.com/office/drawing/2014/main" id="{B690B08D-2385-AE0C-8AC1-9C2C17ED6DB9}"/>
              </a:ext>
            </a:extLst>
          </p:cNvPr>
          <p:cNvSpPr>
            <a:spLocks noGrp="1"/>
          </p:cNvSpPr>
          <p:nvPr>
            <p:ph type="sldNum" sz="quarter" idx="55"/>
          </p:nvPr>
        </p:nvSpPr>
        <p:spPr/>
        <p:txBody>
          <a:bodyPr/>
          <a:lstStyle/>
          <a:p>
            <a:fld id="{47FEACEE-25B4-4A2D-B147-27296E36371D}" type="slidenum">
              <a:rPr lang="en-US" altLang="zh-CN" smtClean="0"/>
              <a:pPr/>
              <a:t>19</a:t>
            </a:fld>
            <a:endParaRPr lang="en-US" altLang="zh-CN" dirty="0"/>
          </a:p>
        </p:txBody>
      </p:sp>
      <p:pic>
        <p:nvPicPr>
          <p:cNvPr id="13" name="Picture Placeholder 12">
            <a:extLst>
              <a:ext uri="{FF2B5EF4-FFF2-40B4-BE49-F238E27FC236}">
                <a16:creationId xmlns:a16="http://schemas.microsoft.com/office/drawing/2014/main" id="{37A2F568-E51F-7C55-3CCB-6CBB8AAF77F2}"/>
              </a:ext>
            </a:extLst>
          </p:cNvPr>
          <p:cNvPicPr>
            <a:picLocks noGrp="1" noChangeAspect="1"/>
          </p:cNvPicPr>
          <p:nvPr>
            <p:ph type="pic" sz="quarter" idx="51"/>
          </p:nvPr>
        </p:nvPicPr>
        <p:blipFill>
          <a:blip r:embed="rId2"/>
          <a:srcRect t="4550" b="4550"/>
          <a:stretch>
            <a:fillRect/>
          </a:stretch>
        </p:blipFill>
        <p:spPr/>
      </p:pic>
      <p:sp>
        <p:nvSpPr>
          <p:cNvPr id="14" name="Footer Placeholder 3">
            <a:extLst>
              <a:ext uri="{FF2B5EF4-FFF2-40B4-BE49-F238E27FC236}">
                <a16:creationId xmlns:a16="http://schemas.microsoft.com/office/drawing/2014/main" id="{A633BB19-B9FE-CCCE-9E5A-438747A0FFE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92264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986926"/>
            <a:ext cx="5257793" cy="2057441"/>
          </a:xfrm>
        </p:spPr>
        <p:txBody>
          <a:bodyPr/>
          <a:lstStyle/>
          <a:p>
            <a:r>
              <a:rPr lang="en-US" dirty="0"/>
              <a:t>XÂY DỰNG WEBSITE BÁN GIÀY</a:t>
            </a: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dirty="0">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pic>
        <p:nvPicPr>
          <p:cNvPr id="30" name="Picture Placeholder 29">
            <a:extLst>
              <a:ext uri="{FF2B5EF4-FFF2-40B4-BE49-F238E27FC236}">
                <a16:creationId xmlns:a16="http://schemas.microsoft.com/office/drawing/2014/main" id="{EE9185B2-1836-D7F6-BA6A-FB7E7168CA33}"/>
              </a:ext>
            </a:extLst>
          </p:cNvPr>
          <p:cNvPicPr>
            <a:picLocks noGrp="1" noChangeAspect="1"/>
          </p:cNvPicPr>
          <p:nvPr>
            <p:ph type="pic" sz="quarter" idx="47"/>
          </p:nvPr>
        </p:nvPicPr>
        <p:blipFill>
          <a:blip r:embed="rId2"/>
          <a:srcRect t="4004" b="4004"/>
          <a:stretch>
            <a:fillRect/>
          </a:stretch>
        </p:blipFill>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E6090-814D-83BB-7BA9-C5B7100B6E5F}"/>
              </a:ext>
            </a:extLst>
          </p:cNvPr>
          <p:cNvSpPr>
            <a:spLocks noGrp="1"/>
          </p:cNvSpPr>
          <p:nvPr>
            <p:ph type="body" sz="quarter" idx="27"/>
          </p:nvPr>
        </p:nvSpPr>
        <p:spPr>
          <a:xfrm>
            <a:off x="1295218" y="3705101"/>
            <a:ext cx="2493627" cy="506399"/>
          </a:xfrm>
        </p:spPr>
        <p:txBody>
          <a:bodyPr/>
          <a:lstStyle/>
          <a:p>
            <a:r>
              <a:rPr lang="en-US" b="1" i="0" dirty="0">
                <a:effectLst/>
                <a:latin typeface="Posterama Text Black (Headings)"/>
              </a:rPr>
              <a:t>Trang </a:t>
            </a:r>
            <a:r>
              <a:rPr lang="en-US" b="1" i="0" dirty="0" err="1">
                <a:effectLst/>
                <a:latin typeface="Posterama Text Black (Headings)"/>
              </a:rPr>
              <a:t>Chủ</a:t>
            </a:r>
            <a:r>
              <a:rPr lang="en-US" b="1" i="0" dirty="0">
                <a:effectLst/>
                <a:latin typeface="Posterama Text Black (Headings)"/>
              </a:rPr>
              <a:t> </a:t>
            </a:r>
            <a:r>
              <a:rPr lang="en-US" b="1" i="0" dirty="0" err="1">
                <a:effectLst/>
                <a:latin typeface="Posterama Text Black (Headings)"/>
              </a:rPr>
              <a:t>Thân</a:t>
            </a:r>
            <a:r>
              <a:rPr lang="en-US" b="1" i="0" dirty="0">
                <a:effectLst/>
                <a:latin typeface="Posterama Text Black (Headings)"/>
              </a:rPr>
              <a:t> </a:t>
            </a:r>
            <a:r>
              <a:rPr lang="en-US" b="1" i="0" dirty="0" err="1">
                <a:effectLst/>
                <a:latin typeface="Posterama Text Black (Headings)"/>
              </a:rPr>
              <a:t>Thiện</a:t>
            </a:r>
            <a:endParaRPr lang="en-US" dirty="0">
              <a:latin typeface="Posterama Text Black (Headings)"/>
            </a:endParaRPr>
          </a:p>
        </p:txBody>
      </p:sp>
      <p:sp>
        <p:nvSpPr>
          <p:cNvPr id="3" name="Text Placeholder 2">
            <a:extLst>
              <a:ext uri="{FF2B5EF4-FFF2-40B4-BE49-F238E27FC236}">
                <a16:creationId xmlns:a16="http://schemas.microsoft.com/office/drawing/2014/main" id="{F16A4486-715E-65B7-9140-4033EB32ADC0}"/>
              </a:ext>
            </a:extLst>
          </p:cNvPr>
          <p:cNvSpPr>
            <a:spLocks noGrp="1"/>
          </p:cNvSpPr>
          <p:nvPr>
            <p:ph type="body" sz="quarter" idx="28"/>
          </p:nvPr>
        </p:nvSpPr>
        <p:spPr>
          <a:xfrm>
            <a:off x="1534030" y="4324620"/>
            <a:ext cx="1877575" cy="506399"/>
          </a:xfrm>
        </p:spPr>
        <p:txBody>
          <a:bodyPr/>
          <a:lstStyle/>
          <a:p>
            <a:r>
              <a:rPr lang="en-US" b="0" i="0" dirty="0">
                <a:solidFill>
                  <a:schemeClr val="tx1"/>
                </a:solidFill>
                <a:effectLst/>
                <a:latin typeface="Roboto" panose="02000000000000000000" pitchFamily="2" charset="0"/>
                <a:ea typeface="Roboto" panose="02000000000000000000" pitchFamily="2" charset="0"/>
              </a:rPr>
              <a:t>Giao </a:t>
            </a:r>
            <a:r>
              <a:rPr lang="en-US" b="0" i="0" dirty="0" err="1">
                <a:solidFill>
                  <a:schemeClr val="tx1"/>
                </a:solidFill>
                <a:effectLst/>
                <a:latin typeface="Roboto" panose="02000000000000000000" pitchFamily="2" charset="0"/>
                <a:ea typeface="Roboto" panose="02000000000000000000" pitchFamily="2" charset="0"/>
              </a:rPr>
              <a:t>diện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trang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chủ</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thuận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dễ</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sử</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dụng</a:t>
            </a:r>
            <a:r>
              <a:rPr lang="en-US" b="0" i="0" dirty="0">
                <a:solidFill>
                  <a:schemeClr val="tx1"/>
                </a:solidFill>
                <a:effectLst/>
                <a:latin typeface="Roboto" panose="02000000000000000000" pitchFamily="2" charset="0"/>
                <a:ea typeface="Roboto" panose="02000000000000000000" pitchFamily="2" charset="0"/>
              </a:rPr>
              <a:t>.</a:t>
            </a:r>
            <a:endParaRPr lang="en-US" dirty="0">
              <a:solidFill>
                <a:schemeClr val="tx1"/>
              </a:solidFill>
              <a:latin typeface="Roboto" panose="02000000000000000000" pitchFamily="2" charset="0"/>
              <a:ea typeface="Roboto" panose="02000000000000000000" pitchFamily="2" charset="0"/>
            </a:endParaRPr>
          </a:p>
        </p:txBody>
      </p:sp>
      <p:sp>
        <p:nvSpPr>
          <p:cNvPr id="4" name="Text Placeholder 3">
            <a:extLst>
              <a:ext uri="{FF2B5EF4-FFF2-40B4-BE49-F238E27FC236}">
                <a16:creationId xmlns:a16="http://schemas.microsoft.com/office/drawing/2014/main" id="{23D76E11-A540-2EC2-87EC-7473900BCA8D}"/>
              </a:ext>
            </a:extLst>
          </p:cNvPr>
          <p:cNvSpPr>
            <a:spLocks noGrp="1"/>
          </p:cNvSpPr>
          <p:nvPr>
            <p:ph type="body" sz="quarter" idx="38"/>
          </p:nvPr>
        </p:nvSpPr>
        <p:spPr>
          <a:xfrm>
            <a:off x="3857650" y="2312032"/>
            <a:ext cx="2080552" cy="506399"/>
          </a:xfrm>
        </p:spPr>
        <p:txBody>
          <a:bodyPr/>
          <a:lstStyle/>
          <a:p>
            <a:r>
              <a:rPr lang="en-US" b="1" i="0" dirty="0" err="1">
                <a:effectLst/>
                <a:latin typeface="Posterama Text Black (Headings)"/>
              </a:rPr>
              <a:t>Tìm</a:t>
            </a:r>
            <a:r>
              <a:rPr lang="en-US" b="1" i="0" dirty="0">
                <a:effectLst/>
                <a:latin typeface="Posterama Text Black (Headings)"/>
              </a:rPr>
              <a:t> </a:t>
            </a:r>
            <a:r>
              <a:rPr lang="en-US" b="1" i="0" dirty="0" err="1">
                <a:effectLst/>
                <a:latin typeface="Posterama Text Black (Headings)"/>
              </a:rPr>
              <a:t>Kiếm</a:t>
            </a:r>
            <a:r>
              <a:rPr lang="en-US" b="1" i="0" dirty="0">
                <a:effectLst/>
                <a:latin typeface="Posterama Text Black (Headings)"/>
              </a:rPr>
              <a:t> </a:t>
            </a:r>
            <a:r>
              <a:rPr lang="en-US" b="1" i="0" dirty="0" err="1">
                <a:effectLst/>
                <a:latin typeface="Posterama Text Black (Headings)"/>
              </a:rPr>
              <a:t>và</a:t>
            </a:r>
            <a:r>
              <a:rPr lang="en-US" b="1" i="0" dirty="0">
                <a:effectLst/>
                <a:latin typeface="Posterama Text Black (Headings)"/>
              </a:rPr>
              <a:t> </a:t>
            </a:r>
            <a:r>
              <a:rPr lang="en-US" b="1" i="0" dirty="0" err="1">
                <a:effectLst/>
                <a:latin typeface="Posterama Text Black (Headings)"/>
              </a:rPr>
              <a:t>Lọc</a:t>
            </a:r>
            <a:r>
              <a:rPr lang="en-US" b="1" i="0" dirty="0">
                <a:effectLst/>
                <a:latin typeface="Posterama Text Black (Headings)"/>
              </a:rPr>
              <a:t> </a:t>
            </a:r>
            <a:r>
              <a:rPr lang="en-US" b="1" i="0" dirty="0" err="1">
                <a:effectLst/>
                <a:latin typeface="Posterama Text Black (Headings)"/>
              </a:rPr>
              <a:t>Sản</a:t>
            </a:r>
            <a:r>
              <a:rPr lang="en-US" b="1" i="0" dirty="0">
                <a:effectLst/>
                <a:latin typeface="Posterama Text Black (Headings)"/>
              </a:rPr>
              <a:t> </a:t>
            </a:r>
            <a:r>
              <a:rPr lang="en-US" b="1" i="0" dirty="0" err="1">
                <a:effectLst/>
                <a:latin typeface="Posterama Text Black (Headings)"/>
              </a:rPr>
              <a:t>Phẩm</a:t>
            </a:r>
            <a:endParaRPr lang="en-US" dirty="0">
              <a:latin typeface="Posterama Text Black (Headings)"/>
            </a:endParaRPr>
          </a:p>
        </p:txBody>
      </p:sp>
      <p:sp>
        <p:nvSpPr>
          <p:cNvPr id="5" name="Text Placeholder 4">
            <a:extLst>
              <a:ext uri="{FF2B5EF4-FFF2-40B4-BE49-F238E27FC236}">
                <a16:creationId xmlns:a16="http://schemas.microsoft.com/office/drawing/2014/main" id="{4563D135-18A6-0968-8092-67332697656C}"/>
              </a:ext>
            </a:extLst>
          </p:cNvPr>
          <p:cNvSpPr>
            <a:spLocks noGrp="1"/>
          </p:cNvSpPr>
          <p:nvPr>
            <p:ph type="body" sz="quarter" idx="39"/>
          </p:nvPr>
        </p:nvSpPr>
        <p:spPr>
          <a:xfrm>
            <a:off x="3906000" y="2800475"/>
            <a:ext cx="1983852" cy="1205058"/>
          </a:xfrm>
        </p:spPr>
        <p:txBody>
          <a:bodyPr/>
          <a:lstStyle/>
          <a:p>
            <a:r>
              <a:rPr lang="en-US" sz="1350" b="0" i="0" dirty="0" err="1">
                <a:solidFill>
                  <a:schemeClr val="tx1"/>
                </a:solidFill>
                <a:effectLst/>
                <a:latin typeface="Roboto" panose="02000000000000000000" pitchFamily="2" charset="0"/>
                <a:ea typeface="Roboto" panose="02000000000000000000" pitchFamily="2" charset="0"/>
              </a:rPr>
              <a:t>Công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cụ</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tìm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kiếm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nhanh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chóng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và</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chính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xác</a:t>
            </a:r>
            <a:r>
              <a:rPr lang="en-US" sz="1350" b="0" i="0" dirty="0">
                <a:solidFill>
                  <a:schemeClr val="tx1"/>
                </a:solidFill>
                <a:effectLst/>
                <a:latin typeface="Roboto" panose="02000000000000000000" pitchFamily="2" charset="0"/>
                <a:ea typeface="Roboto" panose="02000000000000000000" pitchFamily="2" charset="0"/>
              </a:rPr>
              <a:t>.,</a:t>
            </a:r>
            <a:r>
              <a:rPr lang="vi-VN" sz="1350" b="0" i="0" dirty="0">
                <a:solidFill>
                  <a:schemeClr val="tx1"/>
                </a:solidFill>
                <a:effectLst/>
                <a:latin typeface="Roboto" panose="02000000000000000000" pitchFamily="2" charset="0"/>
                <a:ea typeface="Roboto" panose="02000000000000000000" pitchFamily="2" charset="0"/>
              </a:rPr>
              <a:t> Khả năng lọc sản phẩm dựa trên nhiều tiêu chí như giá, thương hiệu</a:t>
            </a:r>
            <a:endParaRPr lang="en-US" sz="1350" dirty="0">
              <a:solidFill>
                <a:schemeClr val="tx1"/>
              </a:solidFill>
              <a:latin typeface="Roboto" panose="02000000000000000000" pitchFamily="2" charset="0"/>
              <a:ea typeface="Roboto" panose="02000000000000000000" pitchFamily="2" charset="0"/>
            </a:endParaRPr>
          </a:p>
        </p:txBody>
      </p:sp>
      <p:sp>
        <p:nvSpPr>
          <p:cNvPr id="6" name="Text Placeholder 5">
            <a:extLst>
              <a:ext uri="{FF2B5EF4-FFF2-40B4-BE49-F238E27FC236}">
                <a16:creationId xmlns:a16="http://schemas.microsoft.com/office/drawing/2014/main" id="{56CF099A-4A44-C9E3-81CE-A3F5430836F7}"/>
              </a:ext>
            </a:extLst>
          </p:cNvPr>
          <p:cNvSpPr>
            <a:spLocks noGrp="1"/>
          </p:cNvSpPr>
          <p:nvPr>
            <p:ph type="body" sz="quarter" idx="40"/>
          </p:nvPr>
        </p:nvSpPr>
        <p:spPr>
          <a:xfrm>
            <a:off x="5054091" y="4324620"/>
            <a:ext cx="1983852" cy="506399"/>
          </a:xfrm>
        </p:spPr>
        <p:txBody>
          <a:bodyPr/>
          <a:lstStyle/>
          <a:p>
            <a:r>
              <a:rPr lang="vi-VN" b="1" i="0" dirty="0">
                <a:effectLst/>
                <a:latin typeface="Posterama Text Black (Headings)"/>
              </a:rPr>
              <a:t>Quản Lý Đơn Hàng</a:t>
            </a:r>
            <a:endParaRPr lang="en-US" dirty="0">
              <a:latin typeface="Posterama Text Black (Headings)"/>
            </a:endParaRPr>
          </a:p>
        </p:txBody>
      </p:sp>
      <p:sp>
        <p:nvSpPr>
          <p:cNvPr id="7" name="Text Placeholder 6">
            <a:extLst>
              <a:ext uri="{FF2B5EF4-FFF2-40B4-BE49-F238E27FC236}">
                <a16:creationId xmlns:a16="http://schemas.microsoft.com/office/drawing/2014/main" id="{BFBBD653-5BB6-7817-FB7F-90FA93B94355}"/>
              </a:ext>
            </a:extLst>
          </p:cNvPr>
          <p:cNvSpPr>
            <a:spLocks noGrp="1"/>
          </p:cNvSpPr>
          <p:nvPr>
            <p:ph type="body" sz="quarter" idx="41"/>
          </p:nvPr>
        </p:nvSpPr>
        <p:spPr>
          <a:xfrm>
            <a:off x="5107229" y="4900284"/>
            <a:ext cx="1877575" cy="506399"/>
          </a:xfrm>
        </p:spPr>
        <p:txBody>
          <a:bodyPr/>
          <a:lstStyle/>
          <a:p>
            <a:r>
              <a:rPr lang="en-US" dirty="0">
                <a:latin typeface="Roboto" panose="02000000000000000000" pitchFamily="2" charset="0"/>
                <a:ea typeface="Roboto" panose="02000000000000000000" pitchFamily="2" charset="0"/>
              </a:rPr>
              <a:t>Thông </a:t>
            </a:r>
            <a:r>
              <a:rPr lang="en-US" dirty="0" err="1">
                <a:latin typeface="Roboto" panose="02000000000000000000" pitchFamily="2" charset="0"/>
                <a:ea typeface="Roboto" panose="02000000000000000000" pitchFamily="2" charset="0"/>
              </a:rPr>
              <a:t>báo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chi </a:t>
            </a:r>
            <a:r>
              <a:rPr lang="en-US" dirty="0" err="1">
                <a:latin typeface="Roboto" panose="02000000000000000000" pitchFamily="2" charset="0"/>
                <a:ea typeface="Roboto" panose="02000000000000000000" pitchFamily="2" charset="0"/>
              </a:rPr>
              <a:t>tiết</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9B364D97-E70A-ED25-3F9D-0D3CBB4F67DF}"/>
              </a:ext>
            </a:extLst>
          </p:cNvPr>
          <p:cNvSpPr>
            <a:spLocks noGrp="1"/>
          </p:cNvSpPr>
          <p:nvPr>
            <p:ph type="body" sz="quarter" idx="42"/>
          </p:nvPr>
        </p:nvSpPr>
        <p:spPr>
          <a:xfrm>
            <a:off x="7496926" y="4544758"/>
            <a:ext cx="1877575" cy="506399"/>
          </a:xfrm>
        </p:spPr>
        <p:txBody>
          <a:bodyPr/>
          <a:lstStyle/>
          <a:p>
            <a:r>
              <a:rPr lang="en-US" dirty="0" err="1">
                <a:latin typeface="Posterama Text Black (Headings)"/>
              </a:rPr>
              <a:t>Quản</a:t>
            </a:r>
            <a:r>
              <a:rPr lang="en-US" dirty="0">
                <a:latin typeface="Posterama Text Black (Headings)"/>
              </a:rPr>
              <a:t> </a:t>
            </a:r>
            <a:r>
              <a:rPr lang="en-US" dirty="0" err="1">
                <a:latin typeface="Posterama Text Black (Headings)"/>
              </a:rPr>
              <a:t>lý</a:t>
            </a:r>
            <a:r>
              <a:rPr lang="en-US" dirty="0">
                <a:latin typeface="Posterama Text Black (Headings)"/>
              </a:rPr>
              <a:t> </a:t>
            </a:r>
            <a:r>
              <a:rPr lang="en-US" dirty="0" err="1">
                <a:latin typeface="Posterama Text Black (Headings)"/>
              </a:rPr>
              <a:t>số</a:t>
            </a:r>
            <a:r>
              <a:rPr lang="en-US" dirty="0">
                <a:latin typeface="Posterama Text Black (Headings)"/>
              </a:rPr>
              <a:t> </a:t>
            </a:r>
            <a:r>
              <a:rPr lang="en-US" dirty="0" err="1">
                <a:latin typeface="Posterama Text Black (Headings)"/>
              </a:rPr>
              <a:t>lượng</a:t>
            </a:r>
            <a:r>
              <a:rPr lang="en-US" dirty="0">
                <a:latin typeface="Posterama Text Black (Headings)"/>
              </a:rPr>
              <a:t> </a:t>
            </a:r>
            <a:r>
              <a:rPr lang="en-US" dirty="0" err="1">
                <a:latin typeface="Posterama Text Black (Headings)"/>
              </a:rPr>
              <a:t>giày</a:t>
            </a:r>
            <a:endParaRPr lang="en-US" dirty="0">
              <a:latin typeface="Posterama Text Black (Headings)"/>
            </a:endParaRPr>
          </a:p>
        </p:txBody>
      </p:sp>
      <p:sp>
        <p:nvSpPr>
          <p:cNvPr id="9" name="Text Placeholder 8">
            <a:extLst>
              <a:ext uri="{FF2B5EF4-FFF2-40B4-BE49-F238E27FC236}">
                <a16:creationId xmlns:a16="http://schemas.microsoft.com/office/drawing/2014/main" id="{3C24F48B-CC48-E3F2-D883-5CDFC5BEADF4}"/>
              </a:ext>
            </a:extLst>
          </p:cNvPr>
          <p:cNvSpPr>
            <a:spLocks noGrp="1"/>
          </p:cNvSpPr>
          <p:nvPr>
            <p:ph type="body" sz="quarter" idx="43"/>
          </p:nvPr>
        </p:nvSpPr>
        <p:spPr>
          <a:xfrm>
            <a:off x="7501941" y="5051157"/>
            <a:ext cx="1877575" cy="838655"/>
          </a:xfrm>
        </p:spPr>
        <p:txBody>
          <a:bodyPr/>
          <a:lstStyle/>
          <a:p>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xóa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phẩm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số</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a:t>
            </a:r>
            <a:endParaRPr lang="en-US" dirty="0">
              <a:latin typeface="Roboto" panose="02000000000000000000" pitchFamily="2" charset="0"/>
              <a:ea typeface="Roboto" panose="02000000000000000000" pitchFamily="2" charset="0"/>
            </a:endParaRPr>
          </a:p>
        </p:txBody>
      </p:sp>
      <p:sp>
        <p:nvSpPr>
          <p:cNvPr id="10" name="Text Placeholder 9">
            <a:extLst>
              <a:ext uri="{FF2B5EF4-FFF2-40B4-BE49-F238E27FC236}">
                <a16:creationId xmlns:a16="http://schemas.microsoft.com/office/drawing/2014/main" id="{0E1E74AC-5144-6306-2B9B-488ACBDB3F79}"/>
              </a:ext>
            </a:extLst>
          </p:cNvPr>
          <p:cNvSpPr>
            <a:spLocks noGrp="1"/>
          </p:cNvSpPr>
          <p:nvPr>
            <p:ph type="body" sz="quarter" idx="44"/>
          </p:nvPr>
        </p:nvSpPr>
        <p:spPr/>
        <p:txBody>
          <a:bodyPr/>
          <a:lstStyle/>
          <a:p>
            <a:r>
              <a:rPr lang="en-US" dirty="0" err="1">
                <a:latin typeface="Posterama Text Black (Headings)"/>
              </a:rPr>
              <a:t>Độ</a:t>
            </a:r>
            <a:r>
              <a:rPr lang="en-US" dirty="0">
                <a:latin typeface="Posterama Text Black (Headings)"/>
              </a:rPr>
              <a:t> </a:t>
            </a:r>
            <a:r>
              <a:rPr lang="en-US" dirty="0" err="1">
                <a:latin typeface="Posterama Text Black (Headings)"/>
              </a:rPr>
              <a:t>Ổn</a:t>
            </a:r>
            <a:r>
              <a:rPr lang="en-US" dirty="0">
                <a:latin typeface="Posterama Text Black (Headings)"/>
              </a:rPr>
              <a:t> </a:t>
            </a:r>
            <a:r>
              <a:rPr lang="en-US" dirty="0" err="1">
                <a:latin typeface="Posterama Text Black (Headings)"/>
              </a:rPr>
              <a:t>Định</a:t>
            </a:r>
            <a:r>
              <a:rPr lang="en-US" dirty="0">
                <a:latin typeface="Posterama Text Black (Headings)"/>
              </a:rPr>
              <a:t> </a:t>
            </a:r>
            <a:r>
              <a:rPr lang="en-US" dirty="0" err="1">
                <a:latin typeface="Posterama Text Black (Headings)"/>
              </a:rPr>
              <a:t>và</a:t>
            </a:r>
            <a:r>
              <a:rPr lang="en-US" dirty="0">
                <a:latin typeface="Posterama Text Black (Headings)"/>
              </a:rPr>
              <a:t> </a:t>
            </a:r>
            <a:r>
              <a:rPr lang="en-US" dirty="0" err="1">
                <a:latin typeface="Posterama Text Black (Headings)"/>
              </a:rPr>
              <a:t>Tốc</a:t>
            </a:r>
            <a:r>
              <a:rPr lang="en-US" dirty="0">
                <a:latin typeface="Posterama Text Black (Headings)"/>
              </a:rPr>
              <a:t> </a:t>
            </a:r>
            <a:r>
              <a:rPr lang="en-US" dirty="0" err="1">
                <a:latin typeface="Posterama Text Black (Headings)"/>
              </a:rPr>
              <a:t>Độ</a:t>
            </a:r>
            <a:r>
              <a:rPr lang="en-US" dirty="0">
                <a:latin typeface="Posterama Text Black (Headings)"/>
              </a:rPr>
              <a:t> </a:t>
            </a:r>
            <a:r>
              <a:rPr lang="en-US" dirty="0" err="1">
                <a:latin typeface="Posterama Text Black (Headings)"/>
              </a:rPr>
              <a:t>Nhanh</a:t>
            </a:r>
            <a:endParaRPr lang="en-US" dirty="0">
              <a:latin typeface="Posterama Text Black (Headings)"/>
            </a:endParaRPr>
          </a:p>
        </p:txBody>
      </p:sp>
      <p:sp>
        <p:nvSpPr>
          <p:cNvPr id="11" name="Text Placeholder 10">
            <a:extLst>
              <a:ext uri="{FF2B5EF4-FFF2-40B4-BE49-F238E27FC236}">
                <a16:creationId xmlns:a16="http://schemas.microsoft.com/office/drawing/2014/main" id="{70DE2D89-8324-BCAF-8A26-428BBC943404}"/>
              </a:ext>
            </a:extLst>
          </p:cNvPr>
          <p:cNvSpPr>
            <a:spLocks noGrp="1"/>
          </p:cNvSpPr>
          <p:nvPr>
            <p:ph type="body" sz="quarter" idx="45"/>
          </p:nvPr>
        </p:nvSpPr>
        <p:spPr/>
        <p:txBody>
          <a:bodyPr/>
          <a:lstStyle/>
          <a:p>
            <a:r>
              <a:rPr lang="vi-VN" b="0" i="0" dirty="0">
                <a:solidFill>
                  <a:schemeClr val="tx1"/>
                </a:solidFill>
                <a:effectLst/>
                <a:latin typeface="Roboto" panose="02000000000000000000" pitchFamily="2" charset="0"/>
                <a:ea typeface="Roboto" panose="02000000000000000000" pitchFamily="2" charset="0"/>
              </a:rPr>
              <a:t>Trang web thương mại điện tử hoạt động ổn định và có tốc độ nhanh</a:t>
            </a:r>
            <a:br>
              <a:rPr lang="en-US" b="0" i="0" dirty="0">
                <a:solidFill>
                  <a:schemeClr val="tx1"/>
                </a:solidFill>
                <a:effectLst/>
                <a:latin typeface="Roboto" panose="02000000000000000000" pitchFamily="2" charset="0"/>
                <a:ea typeface="Roboto" panose="02000000000000000000" pitchFamily="2" charset="0"/>
              </a:rPr>
            </a:br>
            <a:endParaRPr lang="en-US" dirty="0">
              <a:solidFill>
                <a:schemeClr val="tx1"/>
              </a:solidFill>
              <a:latin typeface="Roboto" panose="02000000000000000000" pitchFamily="2" charset="0"/>
              <a:ea typeface="Roboto" panose="02000000000000000000" pitchFamily="2" charset="0"/>
            </a:endParaRPr>
          </a:p>
        </p:txBody>
      </p:sp>
      <p:sp>
        <p:nvSpPr>
          <p:cNvPr id="12" name="Title 11">
            <a:extLst>
              <a:ext uri="{FF2B5EF4-FFF2-40B4-BE49-F238E27FC236}">
                <a16:creationId xmlns:a16="http://schemas.microsoft.com/office/drawing/2014/main" id="{786B76E8-2D66-00A9-A759-FB7200F7DCB7}"/>
              </a:ext>
            </a:extLst>
          </p:cNvPr>
          <p:cNvSpPr>
            <a:spLocks noGrp="1"/>
          </p:cNvSpPr>
          <p:nvPr>
            <p:ph type="title"/>
          </p:nvPr>
        </p:nvSpPr>
        <p:spPr/>
        <p:txBody>
          <a:bodyPr/>
          <a:lstStyle/>
          <a:p>
            <a:r>
              <a:rPr lang="en-US" dirty="0"/>
              <a:t>KẾT QUẢ ĐẠT ĐƯỢC</a:t>
            </a:r>
          </a:p>
        </p:txBody>
      </p:sp>
      <p:sp>
        <p:nvSpPr>
          <p:cNvPr id="14" name="Slide Number Placeholder 13">
            <a:extLst>
              <a:ext uri="{FF2B5EF4-FFF2-40B4-BE49-F238E27FC236}">
                <a16:creationId xmlns:a16="http://schemas.microsoft.com/office/drawing/2014/main" id="{01BE4590-7CCE-F68E-6526-53FB2DE43CAB}"/>
              </a:ext>
            </a:extLst>
          </p:cNvPr>
          <p:cNvSpPr>
            <a:spLocks noGrp="1"/>
          </p:cNvSpPr>
          <p:nvPr>
            <p:ph type="sldNum" sz="quarter" idx="47"/>
          </p:nvPr>
        </p:nvSpPr>
        <p:spPr/>
        <p:txBody>
          <a:bodyPr/>
          <a:lstStyle/>
          <a:p>
            <a:fld id="{47FEACEE-25B4-4A2D-B147-27296E36371D}" type="slidenum">
              <a:rPr lang="en-US" altLang="zh-CN" smtClean="0"/>
              <a:pPr/>
              <a:t>20</a:t>
            </a:fld>
            <a:endParaRPr lang="en-US" altLang="zh-CN" dirty="0"/>
          </a:p>
        </p:txBody>
      </p:sp>
      <p:sp>
        <p:nvSpPr>
          <p:cNvPr id="15" name="Footer Placeholder 3">
            <a:extLst>
              <a:ext uri="{FF2B5EF4-FFF2-40B4-BE49-F238E27FC236}">
                <a16:creationId xmlns:a16="http://schemas.microsoft.com/office/drawing/2014/main" id="{EED5B320-EDF9-FEA5-3B00-E88B0F4799C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3539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HƯỚNG PHÁT TRIỂN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Tài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dùng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tiện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theo.</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Mở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rộng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chức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viết</a:t>
            </a:r>
            <a:r>
              <a:rPr lang="en-US" dirty="0">
                <a:latin typeface="Roboto" panose="02000000000000000000" pitchFamily="2" charset="0"/>
                <a:ea typeface="Roboto" panose="02000000000000000000" pitchFamily="2" charset="0"/>
              </a:rPr>
              <a:t> blog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di </a:t>
            </a:r>
            <a:r>
              <a:rPr lang="en-US" dirty="0" err="1">
                <a:latin typeface="Roboto" panose="02000000000000000000" pitchFamily="2" charset="0"/>
                <a:ea typeface="Roboto" panose="02000000000000000000" pitchFamily="2" charset="0"/>
              </a:rPr>
              <a:t>động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tính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21</a:t>
            </a:fld>
            <a:endParaRPr lang="en-US" altLang="zh-CN" dirty="0"/>
          </a:p>
        </p:txBody>
      </p:sp>
      <p:sp>
        <p:nvSpPr>
          <p:cNvPr id="2" name="Footer Placeholder 3">
            <a:extLst>
              <a:ext uri="{FF2B5EF4-FFF2-40B4-BE49-F238E27FC236}">
                <a16:creationId xmlns:a16="http://schemas.microsoft.com/office/drawing/2014/main" id="{08EBFDD7-53B5-BAB3-CED2-D4F549FC00B0}"/>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Hoàng Phúc	</a:t>
            </a:r>
          </a:p>
          <a:p>
            <a:pPr lvl="0"/>
            <a:r>
              <a:rPr lang="en-US" dirty="0"/>
              <a:t>hohoangphucjob@gmail.com</a:t>
            </a:r>
          </a:p>
          <a:p>
            <a:pPr lvl="0"/>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latin typeface="Roboto" panose="02000000000000000000" pitchFamily="2" charset="0"/>
                <a:ea typeface="Roboto" panose="02000000000000000000" pitchFamily="2" charset="0"/>
              </a:rPr>
              <a:t>GIỚI THIỆU</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latin typeface="Roboto" panose="02000000000000000000" pitchFamily="2" charset="0"/>
                <a:ea typeface="Roboto" panose="02000000000000000000" pitchFamily="2" charset="0"/>
              </a:rPr>
              <a:t>NỀN TẢNG</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CÔNG NGHỆ</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latin typeface="Roboto" panose="02000000000000000000" pitchFamily="2" charset="0"/>
                <a:ea typeface="Roboto" panose="02000000000000000000" pitchFamily="2" charset="0"/>
              </a:rPr>
              <a:t>KIẾN TRÚC HỆ THỐNG</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latin typeface="Roboto" panose="02000000000000000000" pitchFamily="2" charset="0"/>
                <a:ea typeface="Roboto" panose="02000000000000000000" pitchFamily="2" charset="0"/>
              </a:rPr>
              <a:t>HIỆN THỰC HÓA NGHIÊN CỨU</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latin typeface="Roboto" panose="02000000000000000000" pitchFamily="2" charset="0"/>
                <a:ea typeface="Roboto" panose="02000000000000000000" pitchFamily="2" charset="0"/>
              </a:rPr>
              <a:t>KẾT LUẬN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GIỚI THIỆU</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5"/>
            <a:ext cx="4260180" cy="2068784"/>
          </a:xfrm>
        </p:spPr>
        <p:txBody>
          <a:bodyPr/>
          <a:lstStyle/>
          <a:p>
            <a:r>
              <a:rPr lang="vi-VN" dirty="0">
                <a:latin typeface="Roboto" panose="02000000000000000000" pitchFamily="2" charset="0"/>
                <a:ea typeface="Roboto" panose="02000000000000000000" pitchFamily="2" charset="0"/>
              </a:rPr>
              <a:t>Ngày nay, với sự phát triển mạnh mẽ của công nghệ thông tin và truyền thông đa phương tiện đã góp phần tạo điều kiện thuận lợi cho nhiều lĩnh vực kinh 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nắm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bắt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hội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không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nhỏ</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p>
          <a:p>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thương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điều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thiết</a:t>
            </a:r>
            <a:endParaRPr lang="en-US" dirty="0">
              <a:latin typeface="Roboto" panose="02000000000000000000" pitchFamily="2" charset="0"/>
              <a:ea typeface="Roboto" panose="02000000000000000000" pitchFamily="2"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dirty="0">
                <a:latin typeface="Posterama Text Black (Headings)"/>
              </a:rPr>
              <a:t>NỀN TẢNG CÔNG NGHỆ</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672693" cy="1637961"/>
          </a:xfrm>
        </p:spPr>
        <p:txBody>
          <a:bodyPr/>
          <a:lstStyle/>
          <a:p>
            <a:r>
              <a:rPr lang="en-US" sz="2500" dirty="0" err="1">
                <a:latin typeface="Posterama Text Black (Headings)"/>
              </a:rPr>
              <a:t>Reactjs</a:t>
            </a:r>
            <a:r>
              <a:rPr lang="en-US" sz="2500" dirty="0">
                <a:latin typeface="Posterama Text Black (Headings)"/>
              </a:rPr>
              <a:t>, Nodejs, MySQL</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FRAMEWORK REACTJS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458339" y="3492767"/>
            <a:ext cx="2653545"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Thư viện JavaScript phổ biến được phát triển bởi Facebook.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Tập trung vào xây dựng giao diện người dùng linh hoạt và dễ bảo trì.</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6</a:t>
            </a:fld>
            <a:endParaRPr lang="en-US" altLang="zh-CN" dirty="0"/>
          </a:p>
        </p:txBody>
      </p:sp>
      <p:pic>
        <p:nvPicPr>
          <p:cNvPr id="9" name="Picture Placeholder 8">
            <a:extLst>
              <a:ext uri="{FF2B5EF4-FFF2-40B4-BE49-F238E27FC236}">
                <a16:creationId xmlns:a16="http://schemas.microsoft.com/office/drawing/2014/main" id="{A9842FA8-9E06-29A2-DFCC-54648AD528FE}"/>
              </a:ext>
            </a:extLst>
          </p:cNvPr>
          <p:cNvPicPr>
            <a:picLocks noGrp="1" noChangeAspect="1"/>
          </p:cNvPicPr>
          <p:nvPr>
            <p:ph type="pic" sz="quarter" idx="51"/>
          </p:nvPr>
        </p:nvPicPr>
        <p:blipFill>
          <a:blip r:embed="rId3"/>
          <a:srcRect l="26905" r="26905"/>
          <a:stretch>
            <a:fillRect/>
          </a:stretch>
        </p:blipFill>
        <p:spPr/>
      </p:pic>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Component-Based:</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Phát triển ứng dụng dễ dàng và linh hoạt thông qua các component độc lập</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Virtual DOM: Tối ưu hóa hiệu suất với cơ chế so sánh nhanh chóng và cập nhật chỉ những phần cần thiết.</a:t>
            </a:r>
            <a:endParaRPr lang="en-US" sz="1600" dirty="0">
              <a:latin typeface="Roboto" panose="02000000000000000000" pitchFamily="2" charset="0"/>
              <a:ea typeface="Roboto" panose="02000000000000000000" pitchFamily="2" charset="0"/>
            </a:endParaRPr>
          </a:p>
        </p:txBody>
      </p:sp>
      <p:sp>
        <p:nvSpPr>
          <p:cNvPr id="18" name="Footer Placeholder 3">
            <a:extLst>
              <a:ext uri="{FF2B5EF4-FFF2-40B4-BE49-F238E27FC236}">
                <a16:creationId xmlns:a16="http://schemas.microsoft.com/office/drawing/2014/main" id="{4013A2AF-38B5-269B-0CA1-DC917DB98EFB}"/>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20" name="TextBox 19">
            <a:extLst>
              <a:ext uri="{FF2B5EF4-FFF2-40B4-BE49-F238E27FC236}">
                <a16:creationId xmlns:a16="http://schemas.microsoft.com/office/drawing/2014/main" id="{873684EE-AA98-96A1-57B4-35F2F79E8149}"/>
              </a:ext>
            </a:extLst>
          </p:cNvPr>
          <p:cNvSpPr txBox="1"/>
          <p:nvPr/>
        </p:nvSpPr>
        <p:spPr>
          <a:xfrm>
            <a:off x="8879541" y="2959211"/>
            <a:ext cx="129234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REACTJS</a:t>
            </a:r>
          </a:p>
        </p:txBody>
      </p:sp>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MÔI TRƯỜNG NODEJS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338333" y="3645167"/>
            <a:ext cx="3409727"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Non-blocking I/O: Xử lý nhanh chóng hàng loạt yêu cầu mà không cần chờ đợi.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JavaScript Everywhere: Sử dụng cùng một ngôn ngữ (JavaScript) cho cả frontend và backend.</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7</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pic>
        <p:nvPicPr>
          <p:cNvPr id="7" name="Picture Placeholder 6">
            <a:extLst>
              <a:ext uri="{FF2B5EF4-FFF2-40B4-BE49-F238E27FC236}">
                <a16:creationId xmlns:a16="http://schemas.microsoft.com/office/drawing/2014/main" id="{C8D4D8B5-81E3-64E9-D66A-5DFBF327F104}"/>
              </a:ext>
            </a:extLst>
          </p:cNvPr>
          <p:cNvPicPr>
            <a:picLocks noGrp="1" noChangeAspect="1"/>
          </p:cNvPicPr>
          <p:nvPr>
            <p:ph type="pic" sz="quarter" idx="51"/>
          </p:nvPr>
        </p:nvPicPr>
        <p:blipFill>
          <a:blip r:embed="rId3"/>
          <a:srcRect l="371" r="371"/>
          <a:stretch>
            <a:fillRect/>
          </a:stretch>
        </p:blipFill>
        <p:spPr/>
      </p:pic>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76570"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Môi trường thực thi JavaScript dựa trên Chrome V8 Engine.</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Thiết kế để xây dựng ứng dụng mạng có khả năng mở rộng.</a:t>
            </a:r>
            <a:endParaRPr lang="en-US" sz="1600" dirty="0">
              <a:latin typeface="Roboto" panose="02000000000000000000" pitchFamily="2" charset="0"/>
              <a:ea typeface="Roboto" panose="02000000000000000000" pitchFamily="2" charset="0"/>
            </a:endParaRPr>
          </a:p>
        </p:txBody>
      </p:sp>
      <p:sp>
        <p:nvSpPr>
          <p:cNvPr id="10" name="Footer Placeholder 3">
            <a:extLst>
              <a:ext uri="{FF2B5EF4-FFF2-40B4-BE49-F238E27FC236}">
                <a16:creationId xmlns:a16="http://schemas.microsoft.com/office/drawing/2014/main" id="{62168393-1A0E-E625-694A-D951425B14A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1" name="TextBox 10">
            <a:extLst>
              <a:ext uri="{FF2B5EF4-FFF2-40B4-BE49-F238E27FC236}">
                <a16:creationId xmlns:a16="http://schemas.microsoft.com/office/drawing/2014/main" id="{52C59F02-9F5A-8C72-3988-811CE8EC0B87}"/>
              </a:ext>
            </a:extLst>
          </p:cNvPr>
          <p:cNvSpPr txBox="1"/>
          <p:nvPr/>
        </p:nvSpPr>
        <p:spPr>
          <a:xfrm>
            <a:off x="8871081" y="2950102"/>
            <a:ext cx="1152880"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NODEJS</a:t>
            </a:r>
          </a:p>
        </p:txBody>
      </p:sp>
    </p:spTree>
    <p:extLst>
      <p:ext uri="{BB962C8B-B14F-4D97-AF65-F5344CB8AC3E}">
        <p14:creationId xmlns:p14="http://schemas.microsoft.com/office/powerpoint/2010/main" val="113015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CƠ SỞ DỮ LIỆU MYSQL</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39" y="2755243"/>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158905" y="3644426"/>
            <a:ext cx="4035264" cy="2245177"/>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MySQL </a:t>
            </a:r>
            <a:r>
              <a:rPr lang="en-US" sz="1600" dirty="0" err="1">
                <a:latin typeface="Roboto" panose="02000000000000000000" pitchFamily="2" charset="0"/>
                <a:ea typeface="Roboto" panose="02000000000000000000" pitchFamily="2" charset="0"/>
              </a:rPr>
              <a:t>có</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tính ổn định</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độ tin cậy</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và</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hỗ trợ hiệu suất cao</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Với khả năng xử lý 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là</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cơ</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sở</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để đáp ứng nhu cầu lớn về truy cập và truy vấn trong môi trường thương mại điện tử.</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8</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260505" y="2757342"/>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07296"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Hệ quản trị cơ sở dữ liệu (RDBMS) phổ biến, mã nguồn mở.</a:t>
            </a: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Được sử dụng để lưu trữ và quản lý dữ liệu có cấu trúc.</a:t>
            </a:r>
            <a:endParaRPr lang="en-US" sz="1600" dirty="0">
              <a:latin typeface="Roboto" panose="02000000000000000000" pitchFamily="2" charset="0"/>
              <a:ea typeface="Roboto" panose="02000000000000000000" pitchFamily="2" charset="0"/>
            </a:endParaRPr>
          </a:p>
        </p:txBody>
      </p:sp>
      <p:pic>
        <p:nvPicPr>
          <p:cNvPr id="15" name="Picture Placeholder 14">
            <a:extLst>
              <a:ext uri="{FF2B5EF4-FFF2-40B4-BE49-F238E27FC236}">
                <a16:creationId xmlns:a16="http://schemas.microsoft.com/office/drawing/2014/main" id="{1288961A-BAA5-1E53-AA14-E29945F17FC3}"/>
              </a:ext>
            </a:extLst>
          </p:cNvPr>
          <p:cNvPicPr>
            <a:picLocks noGrp="1" noChangeAspect="1"/>
          </p:cNvPicPr>
          <p:nvPr>
            <p:ph type="pic" sz="quarter" idx="51"/>
          </p:nvPr>
        </p:nvPicPr>
        <p:blipFill>
          <a:blip r:embed="rId3"/>
          <a:srcRect l="5996" r="5996"/>
          <a:stretch>
            <a:fillRect/>
          </a:stretch>
        </p:blipFill>
        <p:spPr>
          <a:effectLst>
            <a:outerShdw blurRad="838200" dist="50800" dir="5400000" sx="75000" sy="75000" algn="ctr" rotWithShape="0">
              <a:srgbClr val="000000"/>
            </a:outerShdw>
          </a:effectLst>
        </p:spPr>
      </p:pic>
      <p:sp>
        <p:nvSpPr>
          <p:cNvPr id="18" name="Footer Placeholder 3">
            <a:extLst>
              <a:ext uri="{FF2B5EF4-FFF2-40B4-BE49-F238E27FC236}">
                <a16:creationId xmlns:a16="http://schemas.microsoft.com/office/drawing/2014/main" id="{8D56AE35-317D-3914-E1BF-0026536D4EB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9" name="TextBox 18">
            <a:extLst>
              <a:ext uri="{FF2B5EF4-FFF2-40B4-BE49-F238E27FC236}">
                <a16:creationId xmlns:a16="http://schemas.microsoft.com/office/drawing/2014/main" id="{7093DFDC-1AFF-4178-B7AD-D00CB2E07A60}"/>
              </a:ext>
            </a:extLst>
          </p:cNvPr>
          <p:cNvSpPr txBox="1"/>
          <p:nvPr/>
        </p:nvSpPr>
        <p:spPr>
          <a:xfrm>
            <a:off x="8778024" y="2943097"/>
            <a:ext cx="104067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MYSQL</a:t>
            </a:r>
          </a:p>
        </p:txBody>
      </p:sp>
    </p:spTree>
    <p:extLst>
      <p:ext uri="{BB962C8B-B14F-4D97-AF65-F5344CB8AC3E}">
        <p14:creationId xmlns:p14="http://schemas.microsoft.com/office/powerpoint/2010/main" val="249616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KIẾN TRÚC HỆ THỐNG</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latin typeface="Posterama Text Black (Headings)"/>
              </a:rPr>
              <a:t>Frontend (</a:t>
            </a:r>
            <a:r>
              <a:rPr lang="en-US" dirty="0" err="1">
                <a:latin typeface="Posterama Text Black (Headings)"/>
              </a:rPr>
              <a:t>Reactjs</a:t>
            </a:r>
            <a:r>
              <a:rPr lang="en-US" dirty="0">
                <a:latin typeface="Posterama Text Black (Headings)"/>
              </a:rPr>
              <a: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Component-Based Architecture:</a:t>
            </a:r>
            <a:r>
              <a:rPr lang="vi-VN" b="0" i="0" dirty="0">
                <a:solidFill>
                  <a:schemeClr val="tx1"/>
                </a:solidFill>
                <a:effectLst/>
                <a:latin typeface="Roboto" panose="02000000000000000000" pitchFamily="2" charset="0"/>
                <a:ea typeface="Roboto" panose="02000000000000000000" pitchFamily="2" charset="0"/>
              </a:rPr>
              <a:t> Các thành phần được chia nhỏ</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chức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năng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như</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là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sản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phẩm</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giày</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nữ</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nam</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mua</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hàng</a:t>
            </a:r>
            <a:r>
              <a:rPr lang="en-US" dirty="0">
                <a:solidFill>
                  <a:schemeClr val="tx1"/>
                </a:solidFill>
                <a:latin typeface="Roboto" panose="02000000000000000000" pitchFamily="2" charset="0"/>
                <a:ea typeface="Roboto" panose="02000000000000000000" pitchFamily="2" charset="0"/>
              </a:rPr>
              <a:t>,…</a:t>
            </a:r>
            <a:r>
              <a:rPr lang="vi-VN" b="0" i="0" dirty="0">
                <a:solidFill>
                  <a:schemeClr val="tx1"/>
                </a:solidFill>
                <a:effectLst/>
                <a:latin typeface="Roboto" panose="02000000000000000000" pitchFamily="2" charset="0"/>
                <a:ea typeface="Roboto" panose="02000000000000000000" pitchFamily="2" charset="0"/>
              </a:rPr>
              <a:t> để dễ quản lý và tái sử dụng.</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Giao Tiếp Asynchronous:</a:t>
            </a:r>
            <a:r>
              <a:rPr lang="vi-VN" b="0" i="0" dirty="0">
                <a:solidFill>
                  <a:schemeClr val="tx1"/>
                </a:solidFill>
                <a:effectLst/>
                <a:latin typeface="Roboto" panose="02000000000000000000" pitchFamily="2" charset="0"/>
                <a:ea typeface="Roboto" panose="02000000000000000000" pitchFamily="2" charset="0"/>
              </a:rPr>
              <a:t> Tương tác với backend một cách bất đồng bộ để giảm thời gian chờ đợi</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thông</a:t>
            </a:r>
            <a:r>
              <a:rPr lang="en-US" b="0" i="0" dirty="0">
                <a:solidFill>
                  <a:schemeClr val="tx1"/>
                </a:solidFill>
                <a:effectLst/>
                <a:latin typeface="Roboto" panose="02000000000000000000" pitchFamily="2" charset="0"/>
                <a:ea typeface="Roboto" panose="02000000000000000000" pitchFamily="2" charset="0"/>
              </a:rPr>
              <a:t> qua API</a:t>
            </a:r>
            <a:endParaRPr lang="vi-VN" b="0" i="0" dirty="0">
              <a:solidFill>
                <a:schemeClr val="tx1"/>
              </a:solidFill>
              <a:effectLst/>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latin typeface="Posterama Text Black (Headings)"/>
              </a:rPr>
              <a:t>Backend (Nodejs)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Routing và Middleware:</a:t>
            </a:r>
            <a:r>
              <a:rPr lang="vi-VN" b="0" i="0" dirty="0">
                <a:solidFill>
                  <a:schemeClr val="tx1"/>
                </a:solidFill>
                <a:effectLst/>
                <a:latin typeface="Roboto" panose="02000000000000000000" pitchFamily="2" charset="0"/>
                <a:ea typeface="Roboto" panose="02000000000000000000" pitchFamily="2" charset="0"/>
              </a:rPr>
              <a:t> ExpressJS được sử dụng để xác định các tuyến đường </a:t>
            </a:r>
            <a:r>
              <a:rPr lang="en-US" b="0" i="0" dirty="0">
                <a:solidFill>
                  <a:schemeClr val="tx1"/>
                </a:solidFill>
                <a:effectLst/>
                <a:latin typeface="Roboto" panose="02000000000000000000" pitchFamily="2" charset="0"/>
                <a:ea typeface="Roboto" panose="02000000000000000000" pitchFamily="2" charset="0"/>
              </a:rPr>
              <a:t>router </a:t>
            </a:r>
            <a:r>
              <a:rPr lang="vi-VN" b="0" i="0" dirty="0">
                <a:solidFill>
                  <a:schemeClr val="tx1"/>
                </a:solidFill>
                <a:effectLst/>
                <a:latin typeface="Roboto" panose="02000000000000000000" pitchFamily="2" charset="0"/>
                <a:ea typeface="Roboto" panose="02000000000000000000" pitchFamily="2" charset="0"/>
              </a:rPr>
              <a:t>và xử lý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công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việc</a:t>
            </a:r>
            <a:r>
              <a:rPr lang="en-US" b="0" i="0" dirty="0">
                <a:solidFill>
                  <a:schemeClr val="tx1"/>
                </a:solidFill>
                <a:effectLst/>
                <a:latin typeface="Roboto" panose="02000000000000000000" pitchFamily="2" charset="0"/>
                <a:ea typeface="Roboto" panose="02000000000000000000" pitchFamily="2" charset="0"/>
              </a:rPr>
              <a:t> CURD</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Kết Nối với Cơ Sở Dữ Liệu:</a:t>
            </a:r>
            <a:r>
              <a:rPr lang="vi-VN" b="0" i="0" dirty="0">
                <a:solidFill>
                  <a:schemeClr val="tx1"/>
                </a:solidFill>
                <a:effectLst/>
                <a:latin typeface="Roboto" panose="02000000000000000000" pitchFamily="2" charset="0"/>
                <a:ea typeface="Roboto" panose="02000000000000000000" pitchFamily="2" charset="0"/>
              </a:rPr>
              <a:t> Tương tác với MySQL để truy vấn và cập nhật dữ liệu.</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a:xfrm>
            <a:off x="4705680" y="4758981"/>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latin typeface="Posterama Text Black (Headings)"/>
              </a:rPr>
              <a:t>API (</a:t>
            </a:r>
            <a:r>
              <a:rPr lang="en-US" dirty="0" err="1">
                <a:latin typeface="Posterama Text Black (Headings)"/>
              </a:rPr>
              <a:t>Axios</a:t>
            </a:r>
            <a:r>
              <a:rPr lang="en-US" dirty="0">
                <a:latin typeface="Posterama Text Black (Headings)"/>
              </a:rPr>
              <a:t>) </a:t>
            </a:r>
            <a:r>
              <a:rPr lang="en-US" dirty="0" err="1">
                <a:latin typeface="Posterama Text Black (Headings)"/>
              </a:rPr>
              <a:t>và</a:t>
            </a:r>
            <a:r>
              <a:rPr lang="en-US" dirty="0">
                <a:latin typeface="Posterama Text Black (Headings)"/>
              </a:rPr>
              <a:t> CSDL (MySQL)</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b="1" dirty="0">
                <a:latin typeface="Roboto" panose="02000000000000000000" pitchFamily="2" charset="0"/>
                <a:ea typeface="Roboto" panose="02000000000000000000" pitchFamily="2" charset="0"/>
              </a:rPr>
              <a:t>API </a:t>
            </a:r>
            <a:r>
              <a:rPr lang="en-US" b="1" dirty="0" err="1">
                <a:latin typeface="Roboto" panose="02000000000000000000" pitchFamily="2" charset="0"/>
                <a:ea typeface="Roboto" panose="02000000000000000000" pitchFamily="2" charset="0"/>
              </a:rPr>
              <a:t>đóng</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vai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trò</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kết</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nối</a:t>
            </a:r>
            <a:r>
              <a:rPr lang="en-US" b="1"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từ</a:t>
            </a:r>
            <a:r>
              <a:rPr lang="en-US" dirty="0">
                <a:latin typeface="Roboto" panose="02000000000000000000" pitchFamily="2" charset="0"/>
                <a:ea typeface="Roboto" panose="02000000000000000000" pitchFamily="2" charset="0"/>
              </a:rPr>
              <a:t> frontend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chẳng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hoặc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về</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MySQL:</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vai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9</a:t>
            </a:fld>
            <a:endParaRPr lang="en-US" altLang="zh-CN" dirty="0"/>
          </a:p>
        </p:txBody>
      </p:sp>
      <p:sp>
        <p:nvSpPr>
          <p:cNvPr id="2" name="Footer Placeholder 3">
            <a:extLst>
              <a:ext uri="{FF2B5EF4-FFF2-40B4-BE49-F238E27FC236}">
                <a16:creationId xmlns:a16="http://schemas.microsoft.com/office/drawing/2014/main" id="{A434FE0C-E55E-F6EB-5863-9E78A8DAC786}"/>
              </a:ext>
            </a:extLst>
          </p:cNvPr>
          <p:cNvSpPr txBox="1">
            <a:spLocks/>
          </p:cNvSpPr>
          <p:nvPr/>
        </p:nvSpPr>
        <p:spPr>
          <a:xfrm>
            <a:off x="502665" y="6223299"/>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376</TotalTime>
  <Words>1152</Words>
  <Application>Microsoft Office PowerPoint</Application>
  <PresentationFormat>Widescreen</PresentationFormat>
  <Paragraphs>159</Paragraphs>
  <Slides>22</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等线</vt:lpstr>
      <vt:lpstr>Abadi</vt:lpstr>
      <vt:lpstr>Arial</vt:lpstr>
      <vt:lpstr>Calibri</vt:lpstr>
      <vt:lpstr>Posterama Text Black</vt:lpstr>
      <vt:lpstr>Posterama Text Black (Headings)</vt:lpstr>
      <vt:lpstr>Posterama Text SemiBold</vt:lpstr>
      <vt:lpstr>Roboto</vt:lpstr>
      <vt:lpstr>Times New Roman</vt:lpstr>
      <vt:lpstr>Custom​​</vt:lpstr>
      <vt:lpstr>THỰC TẬP ĐỒ ÁN CƠ SỞ NGÀNH  HỌC KỲ 1, NĂM HỌC 2023-2024</vt:lpstr>
      <vt:lpstr>XÂY DỰNG WEBSITE BÁN GIÀY</vt:lpstr>
      <vt:lpstr>NỘI DUNG</vt:lpstr>
      <vt:lpstr>GIỚI THIỆU</vt:lpstr>
      <vt:lpstr>NỀN TẢNG CÔNG NGHỆ</vt:lpstr>
      <vt:lpstr>FRAMEWORK REACTJS</vt:lpstr>
      <vt:lpstr>MÔI TRƯỜNG NODEJS</vt:lpstr>
      <vt:lpstr>CƠ SỞ DỮ LIỆU MYSQL</vt:lpstr>
      <vt:lpstr>KIẾN TRÚC HỆ THỐNG</vt:lpstr>
      <vt:lpstr>QUÁ TRÌNH THỰC HIỆN</vt:lpstr>
      <vt:lpstr>MỘT SỐ HÌNH ẢNH VỀ WEBSITE BÁN GIÀY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THÁCH THỨC VÀ GIẢI PHÁP TRONG QUÁ TRÌNH LÀM</vt:lpstr>
      <vt:lpstr>KẾT QUẢ ĐẠT ĐƯỢC</vt:lpstr>
      <vt:lpstr>HƯỚNG PHÁT TRIỂN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Ho Hoang Phuc</cp:lastModifiedBy>
  <cp:revision>6</cp:revision>
  <dcterms:created xsi:type="dcterms:W3CDTF">2024-01-14T03:31:11Z</dcterms:created>
  <dcterms:modified xsi:type="dcterms:W3CDTF">2024-01-14T14:10:56Z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